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
  </p:handoutMasterIdLst>
  <p:sldIdLst>
    <p:sldId id="256" r:id="rId2"/>
  </p:sldIdLst>
  <p:sldSz cx="6858000" cy="9144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CF8B4"/>
    <a:srgbClr val="C4F1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23" d="100"/>
          <a:sy n="123" d="100"/>
        </p:scale>
        <p:origin x="382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BB6AC1AC-B4D4-49C2-81BA-7F89061512FC}" type="datetimeFigureOut">
              <a:rPr kumimoji="1" lang="ja-JP" altLang="en-US" smtClean="0"/>
              <a:t>2020/3/22</a:t>
            </a:fld>
            <a:endParaRPr kumimoji="1" lang="ja-JP" altLang="en-US"/>
          </a:p>
        </p:txBody>
      </p:sp>
      <p:sp>
        <p:nvSpPr>
          <p:cNvPr id="4" name="フッター プレースホルダー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E1F368D4-8C49-439F-9612-27E7F0FC2C1C}" type="slidenum">
              <a:rPr kumimoji="1" lang="ja-JP" altLang="en-US" smtClean="0"/>
              <a:t>‹#›</a:t>
            </a:fld>
            <a:endParaRPr kumimoji="1" lang="ja-JP" altLang="en-US"/>
          </a:p>
        </p:txBody>
      </p:sp>
    </p:spTree>
    <p:extLst>
      <p:ext uri="{BB962C8B-B14F-4D97-AF65-F5344CB8AC3E}">
        <p14:creationId xmlns:p14="http://schemas.microsoft.com/office/powerpoint/2010/main" val="387845905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0E03E4D-E278-488E-B7AF-8B6FCD4E7CE0}" type="datetimeFigureOut">
              <a:rPr kumimoji="1" lang="ja-JP" altLang="en-US" smtClean="0"/>
              <a:t>2020/3/22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06073C-5DA5-4AB0-A086-4301F31ED978}" type="slidenum">
              <a:rPr kumimoji="1" lang="ja-JP" altLang="en-US" smtClean="0"/>
              <a:t>‹#›</a:t>
            </a:fld>
            <a:endParaRPr kumimoji="1" lang="ja-JP" altLang="en-US"/>
          </a:p>
        </p:txBody>
      </p:sp>
    </p:spTree>
    <p:extLst>
      <p:ext uri="{BB962C8B-B14F-4D97-AF65-F5344CB8AC3E}">
        <p14:creationId xmlns:p14="http://schemas.microsoft.com/office/powerpoint/2010/main" val="4083561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E03E4D-E278-488E-B7AF-8B6FCD4E7CE0}" type="datetimeFigureOut">
              <a:rPr kumimoji="1" lang="ja-JP" altLang="en-US" smtClean="0"/>
              <a:t>2020/3/22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06073C-5DA5-4AB0-A086-4301F31ED978}" type="slidenum">
              <a:rPr kumimoji="1" lang="ja-JP" altLang="en-US" smtClean="0"/>
              <a:t>‹#›</a:t>
            </a:fld>
            <a:endParaRPr kumimoji="1" lang="ja-JP" altLang="en-US"/>
          </a:p>
        </p:txBody>
      </p:sp>
    </p:spTree>
    <p:extLst>
      <p:ext uri="{BB962C8B-B14F-4D97-AF65-F5344CB8AC3E}">
        <p14:creationId xmlns:p14="http://schemas.microsoft.com/office/powerpoint/2010/main" val="3351676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6"/>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6"/>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E03E4D-E278-488E-B7AF-8B6FCD4E7CE0}" type="datetimeFigureOut">
              <a:rPr kumimoji="1" lang="ja-JP" altLang="en-US" smtClean="0"/>
              <a:t>2020/3/22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06073C-5DA5-4AB0-A086-4301F31ED978}" type="slidenum">
              <a:rPr kumimoji="1" lang="ja-JP" altLang="en-US" smtClean="0"/>
              <a:t>‹#›</a:t>
            </a:fld>
            <a:endParaRPr kumimoji="1" lang="ja-JP" altLang="en-US"/>
          </a:p>
        </p:txBody>
      </p:sp>
    </p:spTree>
    <p:extLst>
      <p:ext uri="{BB962C8B-B14F-4D97-AF65-F5344CB8AC3E}">
        <p14:creationId xmlns:p14="http://schemas.microsoft.com/office/powerpoint/2010/main" val="2494788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0E03E4D-E278-488E-B7AF-8B6FCD4E7CE0}" type="datetimeFigureOut">
              <a:rPr kumimoji="1" lang="ja-JP" altLang="en-US" smtClean="0"/>
              <a:t>2020/3/22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06073C-5DA5-4AB0-A086-4301F31ED978}" type="slidenum">
              <a:rPr kumimoji="1" lang="ja-JP" altLang="en-US" smtClean="0"/>
              <a:t>‹#›</a:t>
            </a:fld>
            <a:endParaRPr kumimoji="1" lang="ja-JP" altLang="en-US"/>
          </a:p>
        </p:txBody>
      </p:sp>
    </p:spTree>
    <p:extLst>
      <p:ext uri="{BB962C8B-B14F-4D97-AF65-F5344CB8AC3E}">
        <p14:creationId xmlns:p14="http://schemas.microsoft.com/office/powerpoint/2010/main" val="841586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5"/>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8"/>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0E03E4D-E278-488E-B7AF-8B6FCD4E7CE0}" type="datetimeFigureOut">
              <a:rPr kumimoji="1" lang="ja-JP" altLang="en-US" smtClean="0"/>
              <a:t>2020/3/22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06073C-5DA5-4AB0-A086-4301F31ED978}" type="slidenum">
              <a:rPr kumimoji="1" lang="ja-JP" altLang="en-US" smtClean="0"/>
              <a:t>‹#›</a:t>
            </a:fld>
            <a:endParaRPr kumimoji="1" lang="ja-JP" altLang="en-US"/>
          </a:p>
        </p:txBody>
      </p:sp>
    </p:spTree>
    <p:extLst>
      <p:ext uri="{BB962C8B-B14F-4D97-AF65-F5344CB8AC3E}">
        <p14:creationId xmlns:p14="http://schemas.microsoft.com/office/powerpoint/2010/main" val="239247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0E03E4D-E278-488E-B7AF-8B6FCD4E7CE0}" type="datetimeFigureOut">
              <a:rPr kumimoji="1" lang="ja-JP" altLang="en-US" smtClean="0"/>
              <a:t>2020/3/22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06073C-5DA5-4AB0-A086-4301F31ED978}" type="slidenum">
              <a:rPr kumimoji="1" lang="ja-JP" altLang="en-US" smtClean="0"/>
              <a:t>‹#›</a:t>
            </a:fld>
            <a:endParaRPr kumimoji="1" lang="ja-JP" altLang="en-US"/>
          </a:p>
        </p:txBody>
      </p:sp>
    </p:spTree>
    <p:extLst>
      <p:ext uri="{BB962C8B-B14F-4D97-AF65-F5344CB8AC3E}">
        <p14:creationId xmlns:p14="http://schemas.microsoft.com/office/powerpoint/2010/main" val="148723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8"/>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241553"/>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2"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4" y="2241553"/>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4"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0E03E4D-E278-488E-B7AF-8B6FCD4E7CE0}" type="datetimeFigureOut">
              <a:rPr kumimoji="1" lang="ja-JP" altLang="en-US" smtClean="0"/>
              <a:t>2020/3/22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C06073C-5DA5-4AB0-A086-4301F31ED978}" type="slidenum">
              <a:rPr kumimoji="1" lang="ja-JP" altLang="en-US" smtClean="0"/>
              <a:t>‹#›</a:t>
            </a:fld>
            <a:endParaRPr kumimoji="1" lang="ja-JP" altLang="en-US"/>
          </a:p>
        </p:txBody>
      </p:sp>
    </p:spTree>
    <p:extLst>
      <p:ext uri="{BB962C8B-B14F-4D97-AF65-F5344CB8AC3E}">
        <p14:creationId xmlns:p14="http://schemas.microsoft.com/office/powerpoint/2010/main" val="3932145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0E03E4D-E278-488E-B7AF-8B6FCD4E7CE0}" type="datetimeFigureOut">
              <a:rPr kumimoji="1" lang="ja-JP" altLang="en-US" smtClean="0"/>
              <a:t>2020/3/22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C06073C-5DA5-4AB0-A086-4301F31ED978}" type="slidenum">
              <a:rPr kumimoji="1" lang="ja-JP" altLang="en-US" smtClean="0"/>
              <a:t>‹#›</a:t>
            </a:fld>
            <a:endParaRPr kumimoji="1" lang="ja-JP" altLang="en-US"/>
          </a:p>
        </p:txBody>
      </p:sp>
    </p:spTree>
    <p:extLst>
      <p:ext uri="{BB962C8B-B14F-4D97-AF65-F5344CB8AC3E}">
        <p14:creationId xmlns:p14="http://schemas.microsoft.com/office/powerpoint/2010/main" val="563920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E03E4D-E278-488E-B7AF-8B6FCD4E7CE0}" type="datetimeFigureOut">
              <a:rPr kumimoji="1" lang="ja-JP" altLang="en-US" smtClean="0"/>
              <a:t>2020/3/22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C06073C-5DA5-4AB0-A086-4301F31ED978}" type="slidenum">
              <a:rPr kumimoji="1" lang="ja-JP" altLang="en-US" smtClean="0"/>
              <a:t>‹#›</a:t>
            </a:fld>
            <a:endParaRPr kumimoji="1" lang="ja-JP" altLang="en-US"/>
          </a:p>
        </p:txBody>
      </p:sp>
    </p:spTree>
    <p:extLst>
      <p:ext uri="{BB962C8B-B14F-4D97-AF65-F5344CB8AC3E}">
        <p14:creationId xmlns:p14="http://schemas.microsoft.com/office/powerpoint/2010/main" val="1500411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4"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2"/>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0E03E4D-E278-488E-B7AF-8B6FCD4E7CE0}" type="datetimeFigureOut">
              <a:rPr kumimoji="1" lang="ja-JP" altLang="en-US" smtClean="0"/>
              <a:t>2020/3/22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06073C-5DA5-4AB0-A086-4301F31ED978}" type="slidenum">
              <a:rPr kumimoji="1" lang="ja-JP" altLang="en-US" smtClean="0"/>
              <a:t>‹#›</a:t>
            </a:fld>
            <a:endParaRPr kumimoji="1" lang="ja-JP" altLang="en-US"/>
          </a:p>
        </p:txBody>
      </p:sp>
    </p:spTree>
    <p:extLst>
      <p:ext uri="{BB962C8B-B14F-4D97-AF65-F5344CB8AC3E}">
        <p14:creationId xmlns:p14="http://schemas.microsoft.com/office/powerpoint/2010/main" val="4047404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4" y="1316571"/>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743202"/>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0E03E4D-E278-488E-B7AF-8B6FCD4E7CE0}" type="datetimeFigureOut">
              <a:rPr kumimoji="1" lang="ja-JP" altLang="en-US" smtClean="0"/>
              <a:t>2020/3/22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06073C-5DA5-4AB0-A086-4301F31ED978}" type="slidenum">
              <a:rPr kumimoji="1" lang="ja-JP" altLang="en-US" smtClean="0"/>
              <a:t>‹#›</a:t>
            </a:fld>
            <a:endParaRPr kumimoji="1" lang="ja-JP" altLang="en-US"/>
          </a:p>
        </p:txBody>
      </p:sp>
    </p:spTree>
    <p:extLst>
      <p:ext uri="{BB962C8B-B14F-4D97-AF65-F5344CB8AC3E}">
        <p14:creationId xmlns:p14="http://schemas.microsoft.com/office/powerpoint/2010/main" val="2250399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70E03E4D-E278-488E-B7AF-8B6FCD4E7CE0}" type="datetimeFigureOut">
              <a:rPr kumimoji="1" lang="ja-JP" altLang="en-US" smtClean="0"/>
              <a:t>2020/3/22</a:t>
            </a:fld>
            <a:endParaRPr kumimoji="1" lang="ja-JP" altLang="en-US"/>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C06073C-5DA5-4AB0-A086-4301F31ED978}" type="slidenum">
              <a:rPr kumimoji="1" lang="ja-JP" altLang="en-US" smtClean="0"/>
              <a:t>‹#›</a:t>
            </a:fld>
            <a:endParaRPr kumimoji="1" lang="ja-JP" altLang="en-US"/>
          </a:p>
        </p:txBody>
      </p:sp>
    </p:spTree>
    <p:extLst>
      <p:ext uri="{BB962C8B-B14F-4D97-AF65-F5344CB8AC3E}">
        <p14:creationId xmlns:p14="http://schemas.microsoft.com/office/powerpoint/2010/main" val="30235862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flipH="1">
            <a:off x="221676" y="11452"/>
            <a:ext cx="1779403" cy="554126"/>
          </a:xfrm>
          <a:prstGeom prst="rect">
            <a:avLst/>
          </a:prstGeom>
          <a:solidFill>
            <a:schemeClr val="accent5"/>
          </a:solidFill>
          <a:ln>
            <a:noFill/>
          </a:ln>
          <a:effectLst/>
          <a:scene3d>
            <a:camera prst="orthographicFront">
              <a:rot lat="0" lon="0" rev="0"/>
            </a:camera>
            <a:lightRig rig="glow" dir="t">
              <a:rot lat="0" lon="0" rev="14100000"/>
            </a:lightRig>
          </a:scene3d>
          <a:sp3d prstMaterial="softEdge">
            <a:bevelT w="127000" prst="artDeco"/>
          </a:sp3d>
        </p:spPr>
        <p:style>
          <a:lnRef idx="0">
            <a:schemeClr val="accent5"/>
          </a:lnRef>
          <a:fillRef idx="3">
            <a:schemeClr val="accent5"/>
          </a:fillRef>
          <a:effectRef idx="3">
            <a:schemeClr val="accent5"/>
          </a:effectRef>
          <a:fontRef idx="minor">
            <a:schemeClr val="lt1"/>
          </a:fontRef>
        </p:style>
        <p:txBody>
          <a:bodyPr wrap="square" rtlCol="0">
            <a:spAutoFit/>
          </a:bodyPr>
          <a:lstStyle/>
          <a:p>
            <a:r>
              <a:rPr kumimoji="1" lang="ja-JP" altLang="en-US" sz="3001" b="1" dirty="0">
                <a:latin typeface="ＭＳ ゴシック" panose="020B0609070205080204" pitchFamily="49" charset="-128"/>
                <a:ea typeface="ＭＳ ゴシック" panose="020B0609070205080204" pitchFamily="49" charset="-128"/>
              </a:rPr>
              <a:t>患者様へ</a:t>
            </a:r>
          </a:p>
        </p:txBody>
      </p:sp>
      <p:sp>
        <p:nvSpPr>
          <p:cNvPr id="6" name="テキスト ボックス 5"/>
          <p:cNvSpPr txBox="1"/>
          <p:nvPr/>
        </p:nvSpPr>
        <p:spPr>
          <a:xfrm>
            <a:off x="342901" y="3483972"/>
            <a:ext cx="6121401" cy="646587"/>
          </a:xfrm>
          <a:prstGeom prst="rect">
            <a:avLst/>
          </a:prstGeom>
          <a:noFill/>
        </p:spPr>
        <p:txBody>
          <a:bodyPr wrap="square" rtlCol="0">
            <a:spAutoFit/>
          </a:bodyPr>
          <a:lstStyle/>
          <a:p>
            <a:r>
              <a:rPr kumimoji="1" lang="ja-JP" altLang="en-US" sz="1801" dirty="0">
                <a:latin typeface="ＭＳ ゴシック" panose="020B0609070205080204" pitchFamily="49" charset="-128"/>
                <a:ea typeface="ＭＳ ゴシック" panose="020B0609070205080204" pitchFamily="49" charset="-128"/>
              </a:rPr>
              <a:t>多焦点眼内レンズを使用する白内障手術の選定療養</a:t>
            </a:r>
            <a:r>
              <a:rPr kumimoji="1" lang="ja-JP" altLang="en-US" sz="1801">
                <a:latin typeface="ＭＳ ゴシック" panose="020B0609070205080204" pitchFamily="49" charset="-128"/>
                <a:ea typeface="ＭＳ ゴシック" panose="020B0609070205080204" pitchFamily="49" charset="-128"/>
              </a:rPr>
              <a:t>は、白内障手術の際に</a:t>
            </a:r>
            <a:endParaRPr kumimoji="1" lang="ja-JP" altLang="en-US" sz="1801" dirty="0">
              <a:latin typeface="ＭＳ ゴシック" panose="020B0609070205080204" pitchFamily="49" charset="-128"/>
              <a:ea typeface="ＭＳ ゴシック" panose="020B0609070205080204" pitchFamily="49" charset="-128"/>
            </a:endParaRPr>
          </a:p>
        </p:txBody>
      </p:sp>
      <p:sp>
        <p:nvSpPr>
          <p:cNvPr id="7" name="コンテンツ プレースホルダー 2"/>
          <p:cNvSpPr txBox="1">
            <a:spLocks/>
          </p:cNvSpPr>
          <p:nvPr/>
        </p:nvSpPr>
        <p:spPr>
          <a:xfrm>
            <a:off x="83480" y="1877039"/>
            <a:ext cx="6649026" cy="6693524"/>
          </a:xfrm>
          <a:prstGeom prst="rect">
            <a:avLst/>
          </a:prstGeom>
          <a:solidFill>
            <a:schemeClr val="accent6">
              <a:lumMod val="20000"/>
              <a:lumOff val="80000"/>
            </a:schemeClr>
          </a:solidFill>
        </p:spPr>
        <p:txBody>
          <a:bodyPr vert="horz" lIns="91440" tIns="45721" rIns="91440" bIns="45721"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spcBef>
                <a:spcPts val="0"/>
              </a:spcBef>
              <a:buNone/>
            </a:pPr>
            <a:r>
              <a:rPr lang="ja-JP" altLang="en-US" sz="1801" b="1" dirty="0">
                <a:latin typeface="ＭＳ ゴシック" panose="020B0609070205080204" pitchFamily="49" charset="-128"/>
                <a:ea typeface="ＭＳ ゴシック" panose="020B0609070205080204" pitchFamily="49" charset="-128"/>
              </a:rPr>
              <a:t>多焦点眼内レンズを使用する白内障手術を受ける場合、当院では選定療養の費用として、通常の診療費とは別に以下の金額をご負担いただきます。</a:t>
            </a:r>
            <a:endParaRPr lang="en-US" altLang="ja-JP" sz="1801" b="1" dirty="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endParaRPr lang="en-US" altLang="ja-JP" sz="1500" b="1" dirty="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endParaRPr lang="en-US" altLang="ja-JP" sz="1500" b="1" dirty="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endParaRPr lang="en-US" altLang="ja-JP" sz="1500" b="1" dirty="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endParaRPr lang="en-US" altLang="ja-JP" sz="1500" b="1" dirty="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endParaRPr lang="en-US" altLang="ja-JP" sz="1500" b="1" dirty="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endParaRPr lang="en-US" altLang="ja-JP" sz="1500" b="1" dirty="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endParaRPr lang="en-US" altLang="ja-JP" sz="1500" b="1" dirty="0">
              <a:latin typeface="ＭＳ ゴシック" panose="020B0609070205080204" pitchFamily="49" charset="-128"/>
              <a:ea typeface="ＭＳ ゴシック" panose="020B0609070205080204" pitchFamily="49" charset="-128"/>
            </a:endParaRPr>
          </a:p>
          <a:p>
            <a:pPr marL="0" indent="0">
              <a:lnSpc>
                <a:spcPct val="100000"/>
              </a:lnSpc>
              <a:spcBef>
                <a:spcPts val="0"/>
              </a:spcBef>
              <a:buNone/>
            </a:pPr>
            <a:endParaRPr lang="en-US" altLang="ja-JP" sz="1500" b="1" dirty="0">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285088" y="4723778"/>
            <a:ext cx="6410302" cy="1886037"/>
          </a:xfrm>
          <a:prstGeom prst="rect">
            <a:avLst/>
          </a:prstGeom>
          <a:noFill/>
          <a:ln w="222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r>
              <a:rPr lang="ja-JP" altLang="en-US" sz="1500" b="1" dirty="0">
                <a:solidFill>
                  <a:schemeClr val="tx1"/>
                </a:solidFill>
                <a:latin typeface="ＭＳ ゴシック" panose="020B0609070205080204" pitchFamily="49" charset="-128"/>
                <a:ea typeface="ＭＳ ゴシック" panose="020B0609070205080204" pitchFamily="49" charset="-128"/>
              </a:rPr>
              <a:t>　選定療養とは、患者さんご自身が選択して受ける追加的な医療サービスで、その分の費用は全額自己負担となります。令和</a:t>
            </a:r>
            <a:r>
              <a:rPr lang="en-US" altLang="ja-JP" sz="1500" b="1" dirty="0">
                <a:solidFill>
                  <a:schemeClr val="tx1"/>
                </a:solidFill>
                <a:latin typeface="Arial" panose="020B0604020202020204" pitchFamily="34" charset="0"/>
                <a:ea typeface="ＭＳ ゴシック" panose="020B0609070205080204" pitchFamily="49" charset="-128"/>
                <a:cs typeface="Arial" panose="020B0604020202020204" pitchFamily="34" charset="0"/>
              </a:rPr>
              <a:t>2</a:t>
            </a:r>
            <a:r>
              <a:rPr lang="ja-JP" altLang="en-US" sz="1500" b="1" dirty="0">
                <a:solidFill>
                  <a:schemeClr val="tx1"/>
                </a:solidFill>
                <a:latin typeface="ＭＳ ゴシック" panose="020B0609070205080204" pitchFamily="49" charset="-128"/>
                <a:ea typeface="ＭＳ ゴシック" panose="020B0609070205080204" pitchFamily="49" charset="-128"/>
              </a:rPr>
              <a:t>年</a:t>
            </a:r>
            <a:r>
              <a:rPr lang="en-US" altLang="ja-JP" sz="1500" b="1" dirty="0">
                <a:solidFill>
                  <a:schemeClr val="tx1"/>
                </a:solidFill>
                <a:latin typeface="Arial" panose="020B0604020202020204" pitchFamily="34" charset="0"/>
                <a:ea typeface="ＭＳ ゴシック" panose="020B0609070205080204" pitchFamily="49" charset="-128"/>
                <a:cs typeface="Arial" panose="020B0604020202020204" pitchFamily="34" charset="0"/>
              </a:rPr>
              <a:t>4</a:t>
            </a:r>
            <a:r>
              <a:rPr lang="ja-JP" altLang="en-US" sz="1500" b="1" dirty="0">
                <a:solidFill>
                  <a:schemeClr val="tx1"/>
                </a:solidFill>
                <a:latin typeface="ＭＳ ゴシック" panose="020B0609070205080204" pitchFamily="49" charset="-128"/>
                <a:ea typeface="ＭＳ ゴシック" panose="020B0609070205080204" pitchFamily="49" charset="-128"/>
              </a:rPr>
              <a:t>月より、術後の眼鏡装用率の軽減を目的とした多焦点眼内レンズを使用する白内障手術は、厚生労働省が定める選定療養の対象となりました。</a:t>
            </a:r>
            <a:endParaRPr lang="en-US" altLang="ja-JP" sz="1500" b="1" dirty="0">
              <a:solidFill>
                <a:schemeClr val="tx1"/>
              </a:solidFill>
              <a:latin typeface="ＭＳ ゴシック" panose="020B0609070205080204" pitchFamily="49" charset="-128"/>
              <a:ea typeface="ＭＳ ゴシック" panose="020B0609070205080204" pitchFamily="49" charset="-128"/>
            </a:endParaRPr>
          </a:p>
          <a:p>
            <a:r>
              <a:rPr lang="ja-JP" altLang="en-US" sz="1500" b="1" dirty="0">
                <a:solidFill>
                  <a:schemeClr val="tx1"/>
                </a:solidFill>
                <a:latin typeface="ＭＳ ゴシック" panose="020B0609070205080204" pitchFamily="49" charset="-128"/>
                <a:ea typeface="ＭＳ ゴシック" panose="020B0609070205080204" pitchFamily="49" charset="-128"/>
              </a:rPr>
              <a:t>　当院は多焦点眼内レンズの白内障手術を行う医療機関として届出をしています。多焦点眼内レンズの対象となる患者様には診察時に詳細をご説明致します。</a:t>
            </a:r>
            <a:endParaRPr lang="en-US" altLang="ja-JP" sz="1500" b="1" dirty="0">
              <a:solidFill>
                <a:schemeClr val="tx1"/>
              </a:solidFill>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flipH="1">
            <a:off x="223848" y="616990"/>
            <a:ext cx="6410304" cy="1163735"/>
          </a:xfrm>
          <a:prstGeom prst="rect">
            <a:avLst/>
          </a:prstGeom>
          <a:solidFill>
            <a:schemeClr val="accent6"/>
          </a:solidFill>
          <a:ln>
            <a:noFill/>
          </a:ln>
          <a:effectLst/>
          <a:scene3d>
            <a:camera prst="orthographicFront">
              <a:rot lat="0" lon="0" rev="0"/>
            </a:camera>
            <a:lightRig rig="glow" dir="t">
              <a:rot lat="0" lon="0" rev="14100000"/>
            </a:lightRig>
          </a:scene3d>
          <a:sp3d prstMaterial="softEdge">
            <a:bevelT w="127000" prst="artDeco"/>
          </a:sp3d>
        </p:spPr>
        <p:style>
          <a:lnRef idx="0">
            <a:schemeClr val="accent5"/>
          </a:lnRef>
          <a:fillRef idx="3">
            <a:schemeClr val="accent5"/>
          </a:fillRef>
          <a:effectRef idx="3">
            <a:schemeClr val="accent5"/>
          </a:effectRef>
          <a:fontRef idx="minor">
            <a:schemeClr val="lt1"/>
          </a:fontRef>
        </p:style>
        <p:txBody>
          <a:bodyPr wrap="square" tIns="180000" bIns="180000" rtlCol="0">
            <a:spAutoFit/>
          </a:bodyPr>
          <a:lstStyle/>
          <a:p>
            <a:pPr algn="ctr"/>
            <a:r>
              <a:rPr kumimoji="1" lang="ja-JP" altLang="en-US" sz="2600" b="1" dirty="0">
                <a:solidFill>
                  <a:schemeClr val="bg1"/>
                </a:solidFill>
                <a:effectLst>
                  <a:glow rad="76200">
                    <a:schemeClr val="tx1"/>
                  </a:glow>
                </a:effectLst>
                <a:latin typeface="ＭＳ ゴシック" panose="020B0609070205080204" pitchFamily="49" charset="-128"/>
                <a:ea typeface="ＭＳ ゴシック" panose="020B0609070205080204" pitchFamily="49" charset="-128"/>
              </a:rPr>
              <a:t>多焦点眼内レンズを使用する白内障手術の選定療養に関するお知らせ</a:t>
            </a:r>
          </a:p>
        </p:txBody>
      </p:sp>
      <p:graphicFrame>
        <p:nvGraphicFramePr>
          <p:cNvPr id="9" name="表 8"/>
          <p:cNvGraphicFramePr>
            <a:graphicFrameLocks noGrp="1"/>
          </p:cNvGraphicFramePr>
          <p:nvPr>
            <p:extLst>
              <p:ext uri="{D42A27DB-BD31-4B8C-83A1-F6EECF244321}">
                <p14:modId xmlns:p14="http://schemas.microsoft.com/office/powerpoint/2010/main" val="2118098143"/>
              </p:ext>
            </p:extLst>
          </p:nvPr>
        </p:nvGraphicFramePr>
        <p:xfrm>
          <a:off x="602068" y="2923932"/>
          <a:ext cx="5903163" cy="1760857"/>
        </p:xfrm>
        <a:graphic>
          <a:graphicData uri="http://schemas.openxmlformats.org/drawingml/2006/table">
            <a:tbl>
              <a:tblPr firstRow="1" bandRow="1">
                <a:tableStyleId>{5C22544A-7EE6-4342-B048-85BDC9FD1C3A}</a:tableStyleId>
              </a:tblPr>
              <a:tblGrid>
                <a:gridCol w="3182960">
                  <a:extLst>
                    <a:ext uri="{9D8B030D-6E8A-4147-A177-3AD203B41FA5}">
                      <a16:colId xmlns:a16="http://schemas.microsoft.com/office/drawing/2014/main" val="1810459990"/>
                    </a:ext>
                  </a:extLst>
                </a:gridCol>
                <a:gridCol w="2720203">
                  <a:extLst>
                    <a:ext uri="{9D8B030D-6E8A-4147-A177-3AD203B41FA5}">
                      <a16:colId xmlns:a16="http://schemas.microsoft.com/office/drawing/2014/main" val="2244439650"/>
                    </a:ext>
                  </a:extLst>
                </a:gridCol>
              </a:tblGrid>
              <a:tr h="344081">
                <a:tc>
                  <a:txBody>
                    <a:bodyPr/>
                    <a:lstStyle/>
                    <a:p>
                      <a:pPr algn="ctr"/>
                      <a:r>
                        <a:rPr kumimoji="1" lang="ja-JP" altLang="en-US" sz="1600" dirty="0">
                          <a:solidFill>
                            <a:schemeClr val="accent5">
                              <a:lumMod val="75000"/>
                            </a:schemeClr>
                          </a:solidFill>
                          <a:latin typeface="ＭＳ Ｐゴシック" panose="020B0600070205080204" pitchFamily="50" charset="-128"/>
                          <a:ea typeface="ＭＳ Ｐゴシック" panose="020B0600070205080204" pitchFamily="50" charset="-128"/>
                        </a:rPr>
                        <a:t>多焦点眼内レンズの種類</a:t>
                      </a: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600" dirty="0">
                          <a:solidFill>
                            <a:schemeClr val="accent5">
                              <a:lumMod val="75000"/>
                            </a:schemeClr>
                          </a:solidFill>
                          <a:latin typeface="ＭＳ Ｐゴシック" panose="020B0600070205080204" pitchFamily="50" charset="-128"/>
                          <a:ea typeface="ＭＳ Ｐゴシック" panose="020B0600070205080204" pitchFamily="50" charset="-128"/>
                        </a:rPr>
                        <a:t>金額</a:t>
                      </a: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593485264"/>
                  </a:ext>
                </a:extLst>
              </a:tr>
              <a:tr h="354194">
                <a:tc>
                  <a:txBody>
                    <a:bodyPr/>
                    <a:lstStyle/>
                    <a:p>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66307051"/>
                  </a:ext>
                </a:extLst>
              </a:tr>
              <a:tr h="354194">
                <a:tc>
                  <a:txBody>
                    <a:bodyPr/>
                    <a:lstStyle/>
                    <a:p>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62064991"/>
                  </a:ext>
                </a:extLst>
              </a:tr>
              <a:tr h="354194">
                <a:tc>
                  <a:txBody>
                    <a:bodyPr/>
                    <a:lstStyle/>
                    <a:p>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9629040"/>
                  </a:ext>
                </a:extLst>
              </a:tr>
              <a:tr h="354194">
                <a:tc>
                  <a:txBody>
                    <a:bodyPr/>
                    <a:lstStyle/>
                    <a:p>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a:txBody>
                  <a:tcPr marT="45721" marB="4572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125553"/>
                  </a:ext>
                </a:extLst>
              </a:tr>
            </a:tbl>
          </a:graphicData>
        </a:graphic>
      </p:graphicFrame>
      <p:grpSp>
        <p:nvGrpSpPr>
          <p:cNvPr id="20" name="グループ化 19"/>
          <p:cNvGrpSpPr/>
          <p:nvPr/>
        </p:nvGrpSpPr>
        <p:grpSpPr>
          <a:xfrm>
            <a:off x="428956" y="6680510"/>
            <a:ext cx="6122566" cy="1780369"/>
            <a:chOff x="94676" y="7019392"/>
            <a:chExt cx="6637829" cy="1619756"/>
          </a:xfrm>
          <a:solidFill>
            <a:schemeClr val="accent6">
              <a:lumMod val="40000"/>
              <a:lumOff val="60000"/>
            </a:schemeClr>
          </a:solidFill>
        </p:grpSpPr>
        <p:sp>
          <p:nvSpPr>
            <p:cNvPr id="10" name="正方形/長方形 9"/>
            <p:cNvSpPr/>
            <p:nvPr/>
          </p:nvSpPr>
          <p:spPr>
            <a:xfrm>
              <a:off x="94676" y="7019392"/>
              <a:ext cx="6637829" cy="161975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latin typeface="ＭＳ ゴシック" panose="020B0609070205080204" pitchFamily="49" charset="-128"/>
                <a:ea typeface="ＭＳ ゴシック" panose="020B0609070205080204" pitchFamily="49" charset="-128"/>
              </a:endParaRPr>
            </a:p>
          </p:txBody>
        </p:sp>
        <p:graphicFrame>
          <p:nvGraphicFramePr>
            <p:cNvPr id="11" name="コンテンツ プレースホルダー 3"/>
            <p:cNvGraphicFramePr>
              <a:graphicFrameLocks/>
            </p:cNvGraphicFramePr>
            <p:nvPr>
              <p:extLst>
                <p:ext uri="{D42A27DB-BD31-4B8C-83A1-F6EECF244321}">
                  <p14:modId xmlns:p14="http://schemas.microsoft.com/office/powerpoint/2010/main" val="1619283075"/>
                </p:ext>
              </p:extLst>
            </p:nvPr>
          </p:nvGraphicFramePr>
          <p:xfrm>
            <a:off x="1645934" y="7391721"/>
            <a:ext cx="1836404" cy="1143986"/>
          </p:xfrm>
          <a:graphic>
            <a:graphicData uri="http://schemas.openxmlformats.org/drawingml/2006/table">
              <a:tbl>
                <a:tblPr firstRow="1" bandRow="1">
                  <a:tableStyleId>{5C22544A-7EE6-4342-B048-85BDC9FD1C3A}</a:tableStyleId>
                </a:tblPr>
                <a:tblGrid>
                  <a:gridCol w="1693853">
                    <a:extLst>
                      <a:ext uri="{9D8B030D-6E8A-4147-A177-3AD203B41FA5}">
                        <a16:colId xmlns:a16="http://schemas.microsoft.com/office/drawing/2014/main" val="1145328963"/>
                      </a:ext>
                    </a:extLst>
                  </a:gridCol>
                </a:tblGrid>
                <a:tr h="628711">
                  <a:tc>
                    <a:txBody>
                      <a:bodyPr/>
                      <a:lstStyle/>
                      <a:p>
                        <a:pPr algn="ctr"/>
                        <a:r>
                          <a:rPr kumimoji="1" lang="ja-JP" altLang="en-US" sz="1400" dirty="0">
                            <a:solidFill>
                              <a:schemeClr val="accent5">
                                <a:lumMod val="75000"/>
                              </a:schemeClr>
                            </a:solidFill>
                          </a:rPr>
                          <a:t>多焦点眼内レンズに係る費用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323838384"/>
                    </a:ext>
                  </a:extLst>
                </a:tr>
                <a:tr h="628711">
                  <a:tc>
                    <a:txBody>
                      <a:bodyPr/>
                      <a:lstStyle/>
                      <a:p>
                        <a:pPr algn="ctr"/>
                        <a:r>
                          <a:rPr kumimoji="1" lang="ja-JP" altLang="en-US" sz="1400" b="1" dirty="0">
                            <a:solidFill>
                              <a:schemeClr val="tx1"/>
                            </a:solidFill>
                          </a:rPr>
                          <a:t>白内障手術の費用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38242"/>
                    </a:ext>
                  </a:extLst>
                </a:tr>
              </a:tbl>
            </a:graphicData>
          </a:graphic>
        </p:graphicFrame>
        <p:sp>
          <p:nvSpPr>
            <p:cNvPr id="12" name="テキスト ボックス 11"/>
            <p:cNvSpPr txBox="1"/>
            <p:nvPr/>
          </p:nvSpPr>
          <p:spPr>
            <a:xfrm>
              <a:off x="850610" y="7019392"/>
              <a:ext cx="4859488" cy="308012"/>
            </a:xfrm>
            <a:prstGeom prst="rect">
              <a:avLst/>
            </a:prstGeom>
            <a:grpFill/>
          </p:spPr>
          <p:txBody>
            <a:bodyPr wrap="square" rtlCol="0">
              <a:spAutoFit/>
            </a:bodyPr>
            <a:lstStyle/>
            <a:p>
              <a:r>
                <a:rPr kumimoji="1" lang="ja-JP" altLang="en-US" sz="1600" b="1" dirty="0">
                  <a:latin typeface="ＭＳ ゴシック" panose="020B0609070205080204" pitchFamily="49" charset="-128"/>
                  <a:ea typeface="ＭＳ ゴシック" panose="020B0609070205080204" pitchFamily="49" charset="-128"/>
                </a:rPr>
                <a:t>多焦眼内レンズを使用する白内障手術の費用</a:t>
              </a:r>
            </a:p>
          </p:txBody>
        </p:sp>
        <p:sp>
          <p:nvSpPr>
            <p:cNvPr id="13" name="テキスト ボックス 12"/>
            <p:cNvSpPr txBox="1"/>
            <p:nvPr/>
          </p:nvSpPr>
          <p:spPr>
            <a:xfrm>
              <a:off x="3756399" y="7439330"/>
              <a:ext cx="1757375" cy="476019"/>
            </a:xfrm>
            <a:prstGeom prst="rect">
              <a:avLst/>
            </a:prstGeom>
            <a:grpFill/>
          </p:spPr>
          <p:txBody>
            <a:bodyPr wrap="none" rtlCol="0">
              <a:spAutoFit/>
            </a:bodyPr>
            <a:lstStyle/>
            <a:p>
              <a:pPr algn="ctr"/>
              <a:r>
                <a:rPr kumimoji="1" lang="ja-JP" altLang="en-US" sz="1400" b="1" dirty="0">
                  <a:solidFill>
                    <a:schemeClr val="accent5">
                      <a:lumMod val="75000"/>
                    </a:schemeClr>
                  </a:solidFill>
                  <a:latin typeface="ＭＳ ゴシック" panose="020B0609070205080204" pitchFamily="49" charset="-128"/>
                  <a:ea typeface="ＭＳ ゴシック" panose="020B0609070205080204" pitchFamily="49" charset="-128"/>
                </a:rPr>
                <a:t>選定療養</a:t>
              </a:r>
              <a:endParaRPr kumimoji="1" lang="en-US" altLang="ja-JP" sz="1400" b="1" dirty="0">
                <a:solidFill>
                  <a:schemeClr val="accent5">
                    <a:lumMod val="75000"/>
                  </a:schemeClr>
                </a:solidFill>
                <a:latin typeface="ＭＳ ゴシック" panose="020B0609070205080204" pitchFamily="49" charset="-128"/>
                <a:ea typeface="ＭＳ ゴシック" panose="020B0609070205080204" pitchFamily="49" charset="-128"/>
              </a:endParaRPr>
            </a:p>
            <a:p>
              <a:pPr algn="ctr"/>
              <a:r>
                <a:rPr kumimoji="1" lang="ja-JP" altLang="en-US" sz="1400" b="1" dirty="0">
                  <a:solidFill>
                    <a:schemeClr val="accent5">
                      <a:lumMod val="75000"/>
                    </a:schemeClr>
                  </a:solidFill>
                  <a:latin typeface="ＭＳ ゴシック" panose="020B0609070205080204" pitchFamily="49" charset="-128"/>
                  <a:ea typeface="ＭＳ ゴシック" panose="020B0609070205080204" pitchFamily="49" charset="-128"/>
                </a:rPr>
                <a:t>（全額自己負担）</a:t>
              </a:r>
            </a:p>
          </p:txBody>
        </p:sp>
        <p:sp>
          <p:nvSpPr>
            <p:cNvPr id="14" name="テキスト ボックス 13"/>
            <p:cNvSpPr txBox="1"/>
            <p:nvPr/>
          </p:nvSpPr>
          <p:spPr>
            <a:xfrm>
              <a:off x="3856889" y="8122299"/>
              <a:ext cx="1562727" cy="280011"/>
            </a:xfrm>
            <a:prstGeom prst="rect">
              <a:avLst/>
            </a:prstGeom>
            <a:grpFill/>
          </p:spPr>
          <p:txBody>
            <a:bodyPr wrap="none" rtlCol="0">
              <a:spAutoFit/>
            </a:bodyPr>
            <a:lstStyle/>
            <a:p>
              <a:pPr algn="ctr"/>
              <a:r>
                <a:rPr kumimoji="1" lang="ja-JP" altLang="en-US" sz="1400" b="1" dirty="0">
                  <a:latin typeface="ＭＳ ゴシック" panose="020B0609070205080204" pitchFamily="49" charset="-128"/>
                  <a:ea typeface="ＭＳ ゴシック" panose="020B0609070205080204" pitchFamily="49" charset="-128"/>
                </a:rPr>
                <a:t>医療保険で給付</a:t>
              </a:r>
              <a:endParaRPr kumimoji="1" lang="en-US" altLang="ja-JP" sz="1400" b="1" dirty="0">
                <a:latin typeface="ＭＳ ゴシック" panose="020B0609070205080204" pitchFamily="49" charset="-128"/>
                <a:ea typeface="ＭＳ ゴシック" panose="020B0609070205080204" pitchFamily="49" charset="-128"/>
              </a:endParaRPr>
            </a:p>
          </p:txBody>
        </p:sp>
        <p:sp>
          <p:nvSpPr>
            <p:cNvPr id="16" name="右中かっこ 15"/>
            <p:cNvSpPr/>
            <p:nvPr/>
          </p:nvSpPr>
          <p:spPr>
            <a:xfrm>
              <a:off x="3512718" y="7992850"/>
              <a:ext cx="190685" cy="538910"/>
            </a:xfrm>
            <a:prstGeom prst="rightBrace">
              <a:avLst/>
            </a:prstGeom>
            <a:grpFill/>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a:latin typeface="ＭＳ ゴシック" panose="020B0609070205080204" pitchFamily="49" charset="-128"/>
                <a:ea typeface="ＭＳ ゴシック" panose="020B0609070205080204" pitchFamily="49" charset="-128"/>
              </a:endParaRPr>
            </a:p>
          </p:txBody>
        </p:sp>
        <p:sp>
          <p:nvSpPr>
            <p:cNvPr id="17" name="右中かっこ 16"/>
            <p:cNvSpPr/>
            <p:nvPr/>
          </p:nvSpPr>
          <p:spPr>
            <a:xfrm>
              <a:off x="3512717" y="7406672"/>
              <a:ext cx="190685" cy="538910"/>
            </a:xfrm>
            <a:prstGeom prst="rightBrace">
              <a:avLst/>
            </a:prstGeom>
            <a:grpFill/>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a:latin typeface="ＭＳ ゴシック" panose="020B0609070205080204" pitchFamily="49" charset="-128"/>
                <a:ea typeface="ＭＳ ゴシック" panose="020B0609070205080204" pitchFamily="49" charset="-128"/>
              </a:endParaRPr>
            </a:p>
          </p:txBody>
        </p:sp>
      </p:grpSp>
      <p:sp>
        <p:nvSpPr>
          <p:cNvPr id="18" name="コンテンツ プレースホルダー 2"/>
          <p:cNvSpPr txBox="1">
            <a:spLocks/>
          </p:cNvSpPr>
          <p:nvPr/>
        </p:nvSpPr>
        <p:spPr>
          <a:xfrm>
            <a:off x="146893" y="8625917"/>
            <a:ext cx="6686692" cy="390937"/>
          </a:xfrm>
          <a:prstGeom prst="rect">
            <a:avLst/>
          </a:prstGeom>
          <a:noFill/>
        </p:spPr>
        <p:txBody>
          <a:bodyPr vert="horz" lIns="91440" tIns="45721" rIns="91440" bIns="45721"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200" b="1" dirty="0">
                <a:latin typeface="Arial" panose="020B0604020202020204" pitchFamily="34" charset="0"/>
                <a:ea typeface="ＭＳ ゴシック" panose="020B0609070205080204" pitchFamily="49" charset="-128"/>
                <a:cs typeface="Arial" panose="020B0604020202020204" pitchFamily="34" charset="0"/>
              </a:rPr>
              <a:t>患者の皆様には、ご理解いただきますよう宜しくお願い申し上げます。令和</a:t>
            </a:r>
            <a:r>
              <a:rPr lang="en-US" altLang="ja-JP" sz="1200" b="1" dirty="0">
                <a:latin typeface="Arial" panose="020B0604020202020204" pitchFamily="34" charset="0"/>
                <a:ea typeface="ＭＳ ゴシック" panose="020B0609070205080204" pitchFamily="49" charset="-128"/>
                <a:cs typeface="Arial" panose="020B0604020202020204" pitchFamily="34" charset="0"/>
              </a:rPr>
              <a:t>2</a:t>
            </a:r>
            <a:r>
              <a:rPr lang="ja-JP" altLang="en-US" sz="1200" b="1" dirty="0">
                <a:latin typeface="Arial" panose="020B0604020202020204" pitchFamily="34" charset="0"/>
                <a:ea typeface="ＭＳ ゴシック" panose="020B0609070205080204" pitchFamily="49" charset="-128"/>
                <a:cs typeface="Arial" panose="020B0604020202020204" pitchFamily="34" charset="0"/>
              </a:rPr>
              <a:t>年〇月〇日院長</a:t>
            </a:r>
            <a:endParaRPr lang="en-US" altLang="ja-JP" sz="1200" b="1" dirty="0">
              <a:latin typeface="Arial" panose="020B0604020202020204" pitchFamily="34" charset="0"/>
              <a:ea typeface="ＭＳ ゴシック" panose="020B0609070205080204" pitchFamily="49" charset="-128"/>
              <a:cs typeface="Arial" panose="020B0604020202020204" pitchFamily="34" charset="0"/>
            </a:endParaRPr>
          </a:p>
        </p:txBody>
      </p:sp>
    </p:spTree>
    <p:extLst>
      <p:ext uri="{BB962C8B-B14F-4D97-AF65-F5344CB8AC3E}">
        <p14:creationId xmlns:p14="http://schemas.microsoft.com/office/powerpoint/2010/main" val="127706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TotalTime>
  <Words>233</Words>
  <Application>Microsoft Office PowerPoint</Application>
  <PresentationFormat>画面に合わせる (4:3)</PresentationFormat>
  <Paragraphs>21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Novartis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Fukuzawa, Yumeka</dc:creator>
  <cp:lastModifiedBy>Tetsuro Oshika</cp:lastModifiedBy>
  <cp:revision>33</cp:revision>
  <cp:lastPrinted>2020-03-17T09:55:28Z</cp:lastPrinted>
  <dcterms:created xsi:type="dcterms:W3CDTF">2020-03-13T10:13:41Z</dcterms:created>
  <dcterms:modified xsi:type="dcterms:W3CDTF">2020-03-22T04:56:25Z</dcterms:modified>
</cp:coreProperties>
</file>